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3" r:id="rId6"/>
    <p:sldId id="262" r:id="rId7"/>
    <p:sldId id="260" r:id="rId8"/>
    <p:sldId id="261"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DB85743-09C1-4405-9B54-F91F9C30750C}" type="datetimeFigureOut">
              <a:rPr lang="en-GB" smtClean="0"/>
              <a:t>15/04/2025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836577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B85743-09C1-4405-9B54-F91F9C30750C}" type="datetimeFigureOut">
              <a:rPr lang="en-GB" smtClean="0"/>
              <a:t>15/04/2025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43708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B85743-09C1-4405-9B54-F91F9C30750C}" type="datetimeFigureOut">
              <a:rPr lang="en-GB" smtClean="0"/>
              <a:t>15/04/2025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897879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B85743-09C1-4405-9B54-F91F9C30750C}" type="datetimeFigureOut">
              <a:rPr lang="en-GB" smtClean="0"/>
              <a:t>15/04/2025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650270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B85743-09C1-4405-9B54-F91F9C30750C}" type="datetimeFigureOut">
              <a:rPr lang="en-GB" smtClean="0"/>
              <a:t>15/04/2025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23411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DB85743-09C1-4405-9B54-F91F9C30750C}" type="datetimeFigureOut">
              <a:rPr lang="en-GB" smtClean="0"/>
              <a:t>15/04/2025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327980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B85743-09C1-4405-9B54-F91F9C30750C}" type="datetimeFigureOut">
              <a:rPr lang="en-GB" smtClean="0"/>
              <a:t>15/04/2025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374195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DB85743-09C1-4405-9B54-F91F9C30750C}" type="datetimeFigureOut">
              <a:rPr lang="en-GB" smtClean="0"/>
              <a:t>15/04/2025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3252478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B85743-09C1-4405-9B54-F91F9C30750C}" type="datetimeFigureOut">
              <a:rPr lang="en-GB" smtClean="0"/>
              <a:t>15/04/2025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6207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B85743-09C1-4405-9B54-F91F9C30750C}" type="datetimeFigureOut">
              <a:rPr lang="en-GB" smtClean="0"/>
              <a:t>15/04/2025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219335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B85743-09C1-4405-9B54-F91F9C30750C}" type="datetimeFigureOut">
              <a:rPr lang="en-GB" smtClean="0"/>
              <a:t>15/04/2025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CCB52E-617A-4914-906E-579385D2E4B0}" type="slidenum">
              <a:rPr lang="en-GB" smtClean="0"/>
              <a:t>‹#›</a:t>
            </a:fld>
            <a:endParaRPr lang="en-GB"/>
          </a:p>
        </p:txBody>
      </p:sp>
    </p:spTree>
    <p:extLst>
      <p:ext uri="{BB962C8B-B14F-4D97-AF65-F5344CB8AC3E}">
        <p14:creationId xmlns:p14="http://schemas.microsoft.com/office/powerpoint/2010/main" val="16750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B85743-09C1-4405-9B54-F91F9C30750C}" type="datetimeFigureOut">
              <a:rPr lang="en-GB" smtClean="0"/>
              <a:t>15/04/2025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CB52E-617A-4914-906E-579385D2E4B0}" type="slidenum">
              <a:rPr lang="en-GB" smtClean="0"/>
              <a:t>‹#›</a:t>
            </a:fld>
            <a:endParaRPr lang="en-GB"/>
          </a:p>
        </p:txBody>
      </p:sp>
    </p:spTree>
    <p:extLst>
      <p:ext uri="{BB962C8B-B14F-4D97-AF65-F5344CB8AC3E}">
        <p14:creationId xmlns:p14="http://schemas.microsoft.com/office/powerpoint/2010/main" val="3577520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39338"/>
            <a:ext cx="9144000" cy="1074333"/>
          </a:xfrm>
        </p:spPr>
        <p:txBody>
          <a:bodyPr>
            <a:normAutofit fontScale="90000"/>
          </a:bodyPr>
          <a:lstStyle/>
          <a:p>
            <a:r>
              <a:rPr lang="en-GB" sz="4000" b="1">
                <a:solidFill>
                  <a:srgbClr val="FF0000"/>
                </a:solidFill>
              </a:rPr>
              <a:t>Strengthening audit profession and rebuilding trust - Role of auditors and regulatory bodies</a:t>
            </a:r>
            <a:endParaRPr lang="en-GB" sz="4000" b="1" dirty="0">
              <a:solidFill>
                <a:srgbClr val="FF0000"/>
              </a:solidFill>
            </a:endParaRPr>
          </a:p>
        </p:txBody>
      </p:sp>
      <p:sp>
        <p:nvSpPr>
          <p:cNvPr id="3" name="Subtitle 2"/>
          <p:cNvSpPr>
            <a:spLocks noGrp="1"/>
          </p:cNvSpPr>
          <p:nvPr>
            <p:ph type="subTitle" idx="1"/>
          </p:nvPr>
        </p:nvSpPr>
        <p:spPr>
          <a:xfrm>
            <a:off x="1524000" y="4239490"/>
            <a:ext cx="9144000" cy="1018309"/>
          </a:xfrm>
        </p:spPr>
        <p:txBody>
          <a:bodyPr>
            <a:normAutofit fontScale="85000" lnSpcReduction="20000"/>
          </a:bodyPr>
          <a:lstStyle/>
          <a:p>
            <a:r>
              <a:rPr lang="en-GB" dirty="0"/>
              <a:t>Professor Javed Siddiqui</a:t>
            </a:r>
          </a:p>
          <a:p>
            <a:r>
              <a:rPr lang="en-GB" dirty="0"/>
              <a:t>Alliance Manchester Business School</a:t>
            </a:r>
          </a:p>
          <a:p>
            <a:r>
              <a:rPr lang="en-GB" dirty="0"/>
              <a:t>The University of Manchester</a:t>
            </a:r>
          </a:p>
        </p:txBody>
      </p:sp>
    </p:spTree>
    <p:extLst>
      <p:ext uri="{BB962C8B-B14F-4D97-AF65-F5344CB8AC3E}">
        <p14:creationId xmlns:p14="http://schemas.microsoft.com/office/powerpoint/2010/main" val="1973436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0187"/>
            <a:ext cx="10515600" cy="1325563"/>
          </a:xfrm>
        </p:spPr>
        <p:txBody>
          <a:bodyPr/>
          <a:lstStyle/>
          <a:p>
            <a:pPr algn="ctr"/>
            <a:r>
              <a:rPr lang="en-GB" b="1" dirty="0">
                <a:solidFill>
                  <a:srgbClr val="FF0000"/>
                </a:solidFill>
              </a:rPr>
              <a:t>Way forward for the profession..</a:t>
            </a:r>
          </a:p>
        </p:txBody>
      </p:sp>
      <p:sp>
        <p:nvSpPr>
          <p:cNvPr id="3" name="Content Placeholder 2"/>
          <p:cNvSpPr>
            <a:spLocks noGrp="1"/>
          </p:cNvSpPr>
          <p:nvPr>
            <p:ph idx="1"/>
          </p:nvPr>
        </p:nvSpPr>
        <p:spPr/>
        <p:txBody>
          <a:bodyPr>
            <a:normAutofit lnSpcReduction="10000"/>
          </a:bodyPr>
          <a:lstStyle/>
          <a:p>
            <a:r>
              <a:rPr lang="en-GB" dirty="0"/>
              <a:t>Lobby the government to carry out institutional reforms</a:t>
            </a:r>
          </a:p>
          <a:p>
            <a:pPr lvl="1"/>
            <a:r>
              <a:rPr lang="en-GB" dirty="0"/>
              <a:t>Creating a pool of independent directors</a:t>
            </a:r>
          </a:p>
          <a:p>
            <a:pPr lvl="1"/>
            <a:r>
              <a:rPr lang="en-GB" dirty="0"/>
              <a:t>Second tier accountancy profession</a:t>
            </a:r>
          </a:p>
          <a:p>
            <a:pPr lvl="1"/>
            <a:r>
              <a:rPr lang="en-GB" dirty="0"/>
              <a:t>Make FRC more professional</a:t>
            </a:r>
          </a:p>
          <a:p>
            <a:pPr lvl="2"/>
            <a:r>
              <a:rPr lang="en-GB" dirty="0"/>
              <a:t>Capacity development</a:t>
            </a:r>
          </a:p>
          <a:p>
            <a:pPr lvl="2"/>
            <a:r>
              <a:rPr lang="en-GB" dirty="0"/>
              <a:t>Appointment of professional accountants</a:t>
            </a:r>
          </a:p>
          <a:p>
            <a:pPr lvl="2"/>
            <a:r>
              <a:rPr lang="en-GB" dirty="0"/>
              <a:t>Independence from the government</a:t>
            </a:r>
          </a:p>
          <a:p>
            <a:pPr marL="457200" lvl="1" indent="0">
              <a:buNone/>
            </a:pPr>
            <a:endParaRPr lang="en-GB" dirty="0"/>
          </a:p>
          <a:p>
            <a:r>
              <a:rPr lang="en-GB" dirty="0"/>
              <a:t>Local problem requires local solution</a:t>
            </a:r>
          </a:p>
          <a:p>
            <a:pPr lvl="1"/>
            <a:r>
              <a:rPr lang="en-GB" dirty="0"/>
              <a:t>Consider potential regulatory protection of CFOs</a:t>
            </a:r>
          </a:p>
          <a:p>
            <a:pPr lvl="1"/>
            <a:r>
              <a:rPr lang="en-GB" dirty="0"/>
              <a:t>Collective action from ICAB</a:t>
            </a:r>
          </a:p>
        </p:txBody>
      </p:sp>
    </p:spTree>
    <p:extLst>
      <p:ext uri="{BB962C8B-B14F-4D97-AF65-F5344CB8AC3E}">
        <p14:creationId xmlns:p14="http://schemas.microsoft.com/office/powerpoint/2010/main" val="2122800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0434"/>
            <a:ext cx="10515600" cy="1325563"/>
          </a:xfrm>
        </p:spPr>
        <p:txBody>
          <a:bodyPr/>
          <a:lstStyle/>
          <a:p>
            <a:r>
              <a:rPr lang="en-GB" b="1" dirty="0">
                <a:solidFill>
                  <a:srgbClr val="FF0000"/>
                </a:solidFill>
              </a:rPr>
              <a:t>Way forward for the profession..</a:t>
            </a:r>
          </a:p>
        </p:txBody>
      </p:sp>
      <p:sp>
        <p:nvSpPr>
          <p:cNvPr id="3" name="Content Placeholder 2"/>
          <p:cNvSpPr>
            <a:spLocks noGrp="1"/>
          </p:cNvSpPr>
          <p:nvPr>
            <p:ph idx="1"/>
          </p:nvPr>
        </p:nvSpPr>
        <p:spPr>
          <a:xfrm>
            <a:off x="838200" y="1565997"/>
            <a:ext cx="10515600" cy="4610966"/>
          </a:xfrm>
        </p:spPr>
        <p:txBody>
          <a:bodyPr/>
          <a:lstStyle/>
          <a:p>
            <a:r>
              <a:rPr lang="en-GB" dirty="0"/>
              <a:t>Reforms within the profession</a:t>
            </a:r>
          </a:p>
          <a:p>
            <a:pPr lvl="1"/>
            <a:r>
              <a:rPr lang="en-GB" dirty="0"/>
              <a:t>There is an appetite for reforms within the profession</a:t>
            </a:r>
          </a:p>
          <a:p>
            <a:pPr lvl="1"/>
            <a:r>
              <a:rPr lang="en-GB" dirty="0"/>
              <a:t>Ensure young chartered accountants can get to leadership positions</a:t>
            </a:r>
          </a:p>
          <a:p>
            <a:pPr lvl="1"/>
            <a:r>
              <a:rPr lang="en-GB" dirty="0"/>
              <a:t>Encourage more female students to join the profession</a:t>
            </a:r>
          </a:p>
          <a:p>
            <a:pPr lvl="1"/>
            <a:r>
              <a:rPr lang="en-GB" dirty="0"/>
              <a:t>Consider incorporating external experts in your committees</a:t>
            </a:r>
          </a:p>
          <a:p>
            <a:pPr lvl="2"/>
            <a:r>
              <a:rPr lang="en-GB" dirty="0"/>
              <a:t>Corporate leaders</a:t>
            </a:r>
          </a:p>
          <a:p>
            <a:pPr lvl="2"/>
            <a:r>
              <a:rPr lang="en-GB" dirty="0"/>
              <a:t>Academics</a:t>
            </a:r>
          </a:p>
          <a:p>
            <a:r>
              <a:rPr lang="en-GB" dirty="0"/>
              <a:t>Visibility is the key!</a:t>
            </a:r>
          </a:p>
          <a:p>
            <a:pPr lvl="1"/>
            <a:r>
              <a:rPr lang="en-GB" dirty="0"/>
              <a:t>Present your observations on key economic issues (for example, the ongoing tariff challenge)</a:t>
            </a:r>
          </a:p>
          <a:p>
            <a:pPr lvl="1"/>
            <a:r>
              <a:rPr lang="en-GB" dirty="0"/>
              <a:t>Engage regularly with key stakeholder groups</a:t>
            </a:r>
          </a:p>
        </p:txBody>
      </p:sp>
    </p:spTree>
    <p:extLst>
      <p:ext uri="{BB962C8B-B14F-4D97-AF65-F5344CB8AC3E}">
        <p14:creationId xmlns:p14="http://schemas.microsoft.com/office/powerpoint/2010/main" val="1528614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1327" y="2277053"/>
            <a:ext cx="10515600" cy="1325563"/>
          </a:xfrm>
        </p:spPr>
        <p:txBody>
          <a:bodyPr/>
          <a:lstStyle/>
          <a:p>
            <a:pPr algn="ctr"/>
            <a:r>
              <a:rPr lang="en-GB" b="1" dirty="0"/>
              <a:t>Thank you!</a:t>
            </a:r>
          </a:p>
        </p:txBody>
      </p:sp>
    </p:spTree>
    <p:extLst>
      <p:ext uri="{BB962C8B-B14F-4D97-AF65-F5344CB8AC3E}">
        <p14:creationId xmlns:p14="http://schemas.microsoft.com/office/powerpoint/2010/main" val="883244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Today’s talk…</a:t>
            </a:r>
          </a:p>
        </p:txBody>
      </p:sp>
      <p:sp>
        <p:nvSpPr>
          <p:cNvPr id="3" name="Content Placeholder 2"/>
          <p:cNvSpPr>
            <a:spLocks noGrp="1"/>
          </p:cNvSpPr>
          <p:nvPr>
            <p:ph idx="1"/>
          </p:nvPr>
        </p:nvSpPr>
        <p:spPr/>
        <p:txBody>
          <a:bodyPr/>
          <a:lstStyle/>
          <a:p>
            <a:r>
              <a:rPr lang="en-GB" dirty="0"/>
              <a:t>Brief overview of the audit profession in Bangladesh</a:t>
            </a:r>
          </a:p>
          <a:p>
            <a:r>
              <a:rPr lang="en-GB" dirty="0"/>
              <a:t>The political economy of audit in Bangladesh</a:t>
            </a:r>
          </a:p>
          <a:p>
            <a:r>
              <a:rPr lang="en-GB" dirty="0"/>
              <a:t>Bangladesh 2.0: hopes and aspirations</a:t>
            </a:r>
          </a:p>
          <a:p>
            <a:r>
              <a:rPr lang="en-GB" dirty="0"/>
              <a:t>Expectations from the profession</a:t>
            </a:r>
          </a:p>
          <a:p>
            <a:r>
              <a:rPr lang="en-GB" dirty="0"/>
              <a:t>Role of the regulators</a:t>
            </a:r>
          </a:p>
          <a:p>
            <a:r>
              <a:rPr lang="en-GB" dirty="0"/>
              <a:t>Conclusion</a:t>
            </a:r>
          </a:p>
        </p:txBody>
      </p:sp>
    </p:spTree>
    <p:extLst>
      <p:ext uri="{BB962C8B-B14F-4D97-AF65-F5344CB8AC3E}">
        <p14:creationId xmlns:p14="http://schemas.microsoft.com/office/powerpoint/2010/main" val="372160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solidFill>
                  <a:srgbClr val="FF0000"/>
                </a:solidFill>
              </a:rPr>
              <a:t>Audit profession in Bangladesh: key features</a:t>
            </a:r>
          </a:p>
        </p:txBody>
      </p:sp>
      <p:sp>
        <p:nvSpPr>
          <p:cNvPr id="3" name="Content Placeholder 2"/>
          <p:cNvSpPr>
            <a:spLocks noGrp="1"/>
          </p:cNvSpPr>
          <p:nvPr>
            <p:ph idx="1"/>
          </p:nvPr>
        </p:nvSpPr>
        <p:spPr/>
        <p:txBody>
          <a:bodyPr>
            <a:normAutofit fontScale="92500" lnSpcReduction="10000"/>
          </a:bodyPr>
          <a:lstStyle/>
          <a:p>
            <a:r>
              <a:rPr lang="en-GB" dirty="0"/>
              <a:t>Matured profession: long history compared to many other developing countries</a:t>
            </a:r>
          </a:p>
          <a:p>
            <a:r>
              <a:rPr lang="en-GB" dirty="0"/>
              <a:t>Two major accountancy bodies</a:t>
            </a:r>
          </a:p>
          <a:p>
            <a:r>
              <a:rPr lang="en-GB" dirty="0"/>
              <a:t>Small number of qualified accountants</a:t>
            </a:r>
          </a:p>
          <a:p>
            <a:r>
              <a:rPr lang="en-GB" dirty="0"/>
              <a:t>Membership routes similar to western countries</a:t>
            </a:r>
          </a:p>
          <a:p>
            <a:r>
              <a:rPr lang="en-GB" dirty="0"/>
              <a:t>Regulation:</a:t>
            </a:r>
          </a:p>
          <a:p>
            <a:pPr lvl="1"/>
            <a:r>
              <a:rPr lang="en-GB" dirty="0"/>
              <a:t>Historically self-regulated</a:t>
            </a:r>
          </a:p>
          <a:p>
            <a:pPr lvl="1"/>
            <a:r>
              <a:rPr lang="en-GB" dirty="0"/>
              <a:t>The Financial Reporting Council (FRC) has been operating as the ‘independent’ regulator for the audit profession since 2016</a:t>
            </a:r>
          </a:p>
          <a:p>
            <a:pPr lvl="2"/>
            <a:r>
              <a:rPr lang="en-GB" dirty="0"/>
              <a:t>Following the Financial Reporting Act of 2015.</a:t>
            </a:r>
          </a:p>
          <a:p>
            <a:pPr lvl="2"/>
            <a:r>
              <a:rPr lang="en-GB" dirty="0"/>
              <a:t>Serious questions regarding efficacy/capacity to regulate</a:t>
            </a:r>
          </a:p>
          <a:p>
            <a:pPr marL="0" indent="0">
              <a:buNone/>
            </a:pPr>
            <a:endParaRPr lang="en-GB" dirty="0"/>
          </a:p>
        </p:txBody>
      </p:sp>
    </p:spTree>
    <p:extLst>
      <p:ext uri="{BB962C8B-B14F-4D97-AF65-F5344CB8AC3E}">
        <p14:creationId xmlns:p14="http://schemas.microsoft.com/office/powerpoint/2010/main" val="281250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1327" y="247725"/>
            <a:ext cx="5555097" cy="1325563"/>
          </a:xfrm>
        </p:spPr>
        <p:txBody>
          <a:bodyPr/>
          <a:lstStyle/>
          <a:p>
            <a:r>
              <a:rPr lang="en-GB" b="1" dirty="0">
                <a:solidFill>
                  <a:srgbClr val="FF0000"/>
                </a:solidFill>
              </a:rPr>
              <a:t>The audit vicious cycle</a:t>
            </a:r>
          </a:p>
        </p:txBody>
      </p:sp>
      <p:sp>
        <p:nvSpPr>
          <p:cNvPr id="4" name="Rectangle 3"/>
          <p:cNvSpPr/>
          <p:nvPr/>
        </p:nvSpPr>
        <p:spPr>
          <a:xfrm>
            <a:off x="590203" y="1870366"/>
            <a:ext cx="3142212" cy="25520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Characteristics of the corporate sector in Bangladesh</a:t>
            </a:r>
          </a:p>
          <a:p>
            <a:pPr algn="ctr"/>
            <a:endParaRPr lang="en-GB" dirty="0"/>
          </a:p>
          <a:p>
            <a:pPr marL="285750" indent="-285750" algn="ctr">
              <a:buFont typeface="Arial" panose="020B0604020202020204" pitchFamily="34" charset="0"/>
              <a:buChar char="•"/>
            </a:pPr>
            <a:r>
              <a:rPr lang="en-GB" dirty="0"/>
              <a:t>High corporate ownership concentration</a:t>
            </a:r>
          </a:p>
          <a:p>
            <a:pPr marL="285750" indent="-285750" algn="ctr">
              <a:buFont typeface="Arial" panose="020B0604020202020204" pitchFamily="34" charset="0"/>
              <a:buChar char="•"/>
            </a:pPr>
            <a:r>
              <a:rPr lang="en-GB" dirty="0"/>
              <a:t>Culture of bypassing audit and other corporate governance mechanisms</a:t>
            </a:r>
          </a:p>
        </p:txBody>
      </p:sp>
      <p:sp>
        <p:nvSpPr>
          <p:cNvPr id="5" name="Oval 4"/>
          <p:cNvSpPr/>
          <p:nvPr/>
        </p:nvSpPr>
        <p:spPr>
          <a:xfrm>
            <a:off x="7518653" y="1025121"/>
            <a:ext cx="2252749" cy="2227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Low audit fees</a:t>
            </a:r>
          </a:p>
        </p:txBody>
      </p:sp>
      <p:sp>
        <p:nvSpPr>
          <p:cNvPr id="6" name="Oval 5"/>
          <p:cNvSpPr/>
          <p:nvPr/>
        </p:nvSpPr>
        <p:spPr>
          <a:xfrm>
            <a:off x="7700351" y="4422372"/>
            <a:ext cx="2252749" cy="2227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Poor audit quality</a:t>
            </a:r>
          </a:p>
        </p:txBody>
      </p:sp>
      <p:sp>
        <p:nvSpPr>
          <p:cNvPr id="7" name="Oval 6"/>
          <p:cNvSpPr/>
          <p:nvPr/>
        </p:nvSpPr>
        <p:spPr>
          <a:xfrm>
            <a:off x="5843139" y="2733365"/>
            <a:ext cx="2252749" cy="2227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Audit not considered to be a value added activity</a:t>
            </a:r>
          </a:p>
        </p:txBody>
      </p:sp>
      <p:sp>
        <p:nvSpPr>
          <p:cNvPr id="9" name="Oval 8"/>
          <p:cNvSpPr/>
          <p:nvPr/>
        </p:nvSpPr>
        <p:spPr>
          <a:xfrm>
            <a:off x="9450188" y="2599510"/>
            <a:ext cx="2252749" cy="222781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Low audit hours</a:t>
            </a:r>
          </a:p>
        </p:txBody>
      </p:sp>
      <p:sp>
        <p:nvSpPr>
          <p:cNvPr id="10" name="Rectangle 9"/>
          <p:cNvSpPr/>
          <p:nvPr/>
        </p:nvSpPr>
        <p:spPr>
          <a:xfrm>
            <a:off x="611651" y="4635302"/>
            <a:ext cx="3056314" cy="16292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a:p>
            <a:pPr algn="ctr"/>
            <a:r>
              <a:rPr lang="en-GB" dirty="0"/>
              <a:t>Poor investor sophistication</a:t>
            </a:r>
          </a:p>
          <a:p>
            <a:pPr marL="285750" indent="-285750" algn="ctr">
              <a:buFont typeface="Arial" panose="020B0604020202020204" pitchFamily="34" charset="0"/>
              <a:buChar char="•"/>
            </a:pPr>
            <a:r>
              <a:rPr lang="en-GB" dirty="0"/>
              <a:t>Inability to appreciate audit quality </a:t>
            </a:r>
          </a:p>
        </p:txBody>
      </p:sp>
      <p:sp>
        <p:nvSpPr>
          <p:cNvPr id="12" name="Right Arrow 11"/>
          <p:cNvSpPr/>
          <p:nvPr/>
        </p:nvSpPr>
        <p:spPr>
          <a:xfrm rot="774460">
            <a:off x="3750385" y="2718917"/>
            <a:ext cx="2110724" cy="6549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ight Arrow 12"/>
          <p:cNvSpPr/>
          <p:nvPr/>
        </p:nvSpPr>
        <p:spPr>
          <a:xfrm rot="20249137">
            <a:off x="3713600" y="4739556"/>
            <a:ext cx="2294796" cy="7346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Arrow 15"/>
          <p:cNvSpPr/>
          <p:nvPr/>
        </p:nvSpPr>
        <p:spPr>
          <a:xfrm rot="18702416">
            <a:off x="6628121" y="1922677"/>
            <a:ext cx="989472" cy="671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rot="1925378">
            <a:off x="9817891" y="1877254"/>
            <a:ext cx="989472" cy="671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rot="13544355">
            <a:off x="6690923" y="5037632"/>
            <a:ext cx="989472" cy="671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ight Arrow 18"/>
          <p:cNvSpPr/>
          <p:nvPr/>
        </p:nvSpPr>
        <p:spPr>
          <a:xfrm rot="7838621">
            <a:off x="9853790" y="5008480"/>
            <a:ext cx="989472" cy="671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32209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Wider context: the political economy of audit</a:t>
            </a:r>
          </a:p>
        </p:txBody>
      </p:sp>
      <p:sp>
        <p:nvSpPr>
          <p:cNvPr id="3" name="Content Placeholder 2"/>
          <p:cNvSpPr>
            <a:spLocks noGrp="1"/>
          </p:cNvSpPr>
          <p:nvPr>
            <p:ph idx="1"/>
          </p:nvPr>
        </p:nvSpPr>
        <p:spPr/>
        <p:txBody>
          <a:bodyPr/>
          <a:lstStyle/>
          <a:p>
            <a:r>
              <a:rPr lang="en-GB" dirty="0"/>
              <a:t>Existence of a state-business nexus</a:t>
            </a:r>
          </a:p>
          <a:p>
            <a:r>
              <a:rPr lang="en-GB" dirty="0"/>
              <a:t>Family-owners could bypass/influence regulators</a:t>
            </a:r>
          </a:p>
          <a:p>
            <a:pPr marL="0" indent="0">
              <a:buNone/>
            </a:pPr>
            <a:endParaRPr lang="en-GB" dirty="0"/>
          </a:p>
          <a:p>
            <a:pPr marL="0" indent="0">
              <a:buNone/>
            </a:pPr>
            <a:r>
              <a:rPr lang="en-GB" dirty="0"/>
              <a:t>‘</a:t>
            </a:r>
            <a:r>
              <a:rPr lang="en-GB" i="1" dirty="0"/>
              <a:t>Government effectively captured key institutions that otherwise could offer independent oversight and justice including the election commission, the human rights commission, the police, and the judiciary, ensuring that they instead served to keep the government in office</a:t>
            </a:r>
            <a:r>
              <a:rPr lang="en-GB" dirty="0"/>
              <a:t>’ (Human Rights Watch, 2025)</a:t>
            </a:r>
          </a:p>
        </p:txBody>
      </p:sp>
    </p:spTree>
    <p:extLst>
      <p:ext uri="{BB962C8B-B14F-4D97-AF65-F5344CB8AC3E}">
        <p14:creationId xmlns:p14="http://schemas.microsoft.com/office/powerpoint/2010/main" val="1443216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8533"/>
          </a:xfrm>
        </p:spPr>
        <p:txBody>
          <a:bodyPr/>
          <a:lstStyle/>
          <a:p>
            <a:pPr algn="ctr"/>
            <a:r>
              <a:rPr lang="en-GB" b="1" dirty="0">
                <a:solidFill>
                  <a:srgbClr val="FF0000"/>
                </a:solidFill>
              </a:rPr>
              <a:t>August 2025: The ‘monsoon revolution’</a:t>
            </a:r>
          </a:p>
        </p:txBody>
      </p:sp>
      <p:pic>
        <p:nvPicPr>
          <p:cNvPr id="1026" name="Picture 2" descr="Bangladesh report ph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910" y="1346662"/>
            <a:ext cx="7235307" cy="52785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312727" y="2818015"/>
            <a:ext cx="3308466" cy="2677656"/>
          </a:xfrm>
          <a:prstGeom prst="rect">
            <a:avLst/>
          </a:prstGeom>
          <a:noFill/>
        </p:spPr>
        <p:txBody>
          <a:bodyPr wrap="square" rtlCol="0">
            <a:spAutoFit/>
          </a:bodyPr>
          <a:lstStyle/>
          <a:p>
            <a:r>
              <a:rPr lang="en-GB" sz="2400" b="1" i="1" dirty="0"/>
              <a:t>Students demanded fundamental reforms of key institutions to restore a sense of equality, justice and accountability in the society</a:t>
            </a:r>
          </a:p>
        </p:txBody>
      </p:sp>
    </p:spTree>
    <p:extLst>
      <p:ext uri="{BB962C8B-B14F-4D97-AF65-F5344CB8AC3E}">
        <p14:creationId xmlns:p14="http://schemas.microsoft.com/office/powerpoint/2010/main" val="2707580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8162"/>
          </a:xfrm>
        </p:spPr>
        <p:txBody>
          <a:bodyPr/>
          <a:lstStyle/>
          <a:p>
            <a:pPr algn="ctr"/>
            <a:r>
              <a:rPr lang="en-GB" b="1" dirty="0">
                <a:solidFill>
                  <a:srgbClr val="FF0000"/>
                </a:solidFill>
              </a:rPr>
              <a:t>The white paper on Bangladesh economy</a:t>
            </a:r>
          </a:p>
        </p:txBody>
      </p:sp>
      <p:sp>
        <p:nvSpPr>
          <p:cNvPr id="3" name="Content Placeholder 2"/>
          <p:cNvSpPr>
            <a:spLocks noGrp="1"/>
          </p:cNvSpPr>
          <p:nvPr>
            <p:ph idx="1"/>
          </p:nvPr>
        </p:nvSpPr>
        <p:spPr/>
        <p:txBody>
          <a:bodyPr/>
          <a:lstStyle/>
          <a:p>
            <a:r>
              <a:rPr lang="en-GB" dirty="0"/>
              <a:t>‘</a:t>
            </a:r>
            <a:r>
              <a:rPr lang="en-GB" dirty="0" err="1"/>
              <a:t>Kleptocracy</a:t>
            </a:r>
            <a:r>
              <a:rPr lang="en-GB" dirty="0"/>
              <a:t>’ (White paper, </a:t>
            </a:r>
            <a:r>
              <a:rPr lang="en-GB" dirty="0" err="1"/>
              <a:t>GoB</a:t>
            </a:r>
            <a:r>
              <a:rPr lang="en-GB" dirty="0"/>
              <a:t>, 2024)</a:t>
            </a:r>
          </a:p>
          <a:p>
            <a:pPr lvl="1"/>
            <a:r>
              <a:rPr lang="en-GB" dirty="0"/>
              <a:t>16 billion dollars were illicitly siphoned off from Bangladesh every year between 2009-2024</a:t>
            </a:r>
          </a:p>
          <a:p>
            <a:pPr lvl="1"/>
            <a:r>
              <a:rPr lang="en-GB" dirty="0"/>
              <a:t>Banking sector most 'ravaged' by corruption</a:t>
            </a:r>
          </a:p>
          <a:p>
            <a:pPr lvl="1"/>
            <a:r>
              <a:rPr lang="en-GB" dirty="0"/>
              <a:t>Non-performing loans amounted to31.7% of total loans</a:t>
            </a:r>
          </a:p>
          <a:p>
            <a:pPr lvl="2"/>
            <a:r>
              <a:rPr lang="en-GB" dirty="0"/>
              <a:t>Window-dressed as ‘rescheduled’</a:t>
            </a:r>
          </a:p>
          <a:p>
            <a:pPr lvl="1"/>
            <a:r>
              <a:rPr lang="en-GB" dirty="0"/>
              <a:t>Loans advanced mostly on political considerations</a:t>
            </a:r>
          </a:p>
          <a:p>
            <a:pPr lvl="1"/>
            <a:r>
              <a:rPr lang="en-GB" dirty="0"/>
              <a:t>Creation of a syndicate</a:t>
            </a:r>
          </a:p>
          <a:p>
            <a:pPr marL="457200" lvl="1" indent="0">
              <a:buNone/>
            </a:pPr>
            <a:endParaRPr lang="en-GB" dirty="0"/>
          </a:p>
          <a:p>
            <a:endParaRPr lang="en-GB" dirty="0"/>
          </a:p>
        </p:txBody>
      </p:sp>
    </p:spTree>
    <p:extLst>
      <p:ext uri="{BB962C8B-B14F-4D97-AF65-F5344CB8AC3E}">
        <p14:creationId xmlns:p14="http://schemas.microsoft.com/office/powerpoint/2010/main" val="4228050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6936"/>
            <a:ext cx="10515600" cy="1325563"/>
          </a:xfrm>
        </p:spPr>
        <p:txBody>
          <a:bodyPr/>
          <a:lstStyle/>
          <a:p>
            <a:r>
              <a:rPr lang="en-GB" b="1" dirty="0">
                <a:solidFill>
                  <a:srgbClr val="FF0000"/>
                </a:solidFill>
              </a:rPr>
              <a:t>Role of the audit profession in a kleptocracy</a:t>
            </a:r>
          </a:p>
        </p:txBody>
      </p:sp>
      <p:sp>
        <p:nvSpPr>
          <p:cNvPr id="3" name="Content Placeholder 2"/>
          <p:cNvSpPr>
            <a:spLocks noGrp="1"/>
          </p:cNvSpPr>
          <p:nvPr>
            <p:ph idx="1"/>
          </p:nvPr>
        </p:nvSpPr>
        <p:spPr/>
        <p:txBody>
          <a:bodyPr/>
          <a:lstStyle/>
          <a:p>
            <a:r>
              <a:rPr lang="en-GB" dirty="0"/>
              <a:t>The troubled banks mostly received unqualified reports (with some observations)</a:t>
            </a:r>
          </a:p>
          <a:p>
            <a:r>
              <a:rPr lang="en-GB" dirty="0"/>
              <a:t>Raises serious questions regarding the role of the auditors</a:t>
            </a:r>
          </a:p>
          <a:p>
            <a:r>
              <a:rPr lang="en-GB" dirty="0"/>
              <a:t>Further scrutiny reveals…</a:t>
            </a:r>
          </a:p>
          <a:p>
            <a:pPr lvl="1"/>
            <a:r>
              <a:rPr lang="en-GB" dirty="0"/>
              <a:t>Many auditors preferred not to audit banks due to fear of political influences</a:t>
            </a:r>
          </a:p>
          <a:p>
            <a:pPr lvl="1"/>
            <a:r>
              <a:rPr lang="en-GB" dirty="0"/>
              <a:t>Faced intimidation from the management of politically connected banks</a:t>
            </a:r>
          </a:p>
          <a:p>
            <a:pPr lvl="1"/>
            <a:r>
              <a:rPr lang="en-GB" dirty="0"/>
              <a:t>Auditors were regularly ‘instructed’ by the central bank to revise their NPL estimates downwards</a:t>
            </a:r>
          </a:p>
          <a:p>
            <a:pPr lvl="1"/>
            <a:r>
              <a:rPr lang="en-GB" dirty="0"/>
              <a:t>Central Bank plays an important role in the appointment of auditors</a:t>
            </a:r>
          </a:p>
          <a:p>
            <a:pPr lvl="1"/>
            <a:r>
              <a:rPr lang="en-GB" dirty="0"/>
              <a:t>Following the collapse of the regime, the governor also fled!  </a:t>
            </a:r>
          </a:p>
        </p:txBody>
      </p:sp>
    </p:spTree>
    <p:extLst>
      <p:ext uri="{BB962C8B-B14F-4D97-AF65-F5344CB8AC3E}">
        <p14:creationId xmlns:p14="http://schemas.microsoft.com/office/powerpoint/2010/main" val="3785598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Bangladesh 2.0: expectations from the audit profession</a:t>
            </a:r>
          </a:p>
        </p:txBody>
      </p:sp>
      <p:sp>
        <p:nvSpPr>
          <p:cNvPr id="3" name="Content Placeholder 2"/>
          <p:cNvSpPr>
            <a:spLocks noGrp="1"/>
          </p:cNvSpPr>
          <p:nvPr>
            <p:ph idx="1"/>
          </p:nvPr>
        </p:nvSpPr>
        <p:spPr>
          <a:xfrm>
            <a:off x="838200" y="1803862"/>
            <a:ext cx="10515600" cy="4373100"/>
          </a:xfrm>
        </p:spPr>
        <p:txBody>
          <a:bodyPr>
            <a:normAutofit/>
          </a:bodyPr>
          <a:lstStyle/>
          <a:p>
            <a:r>
              <a:rPr lang="en-GB" dirty="0"/>
              <a:t>Not a lot really!</a:t>
            </a:r>
          </a:p>
          <a:p>
            <a:r>
              <a:rPr lang="en-GB" dirty="0"/>
              <a:t>Delivering accountability, restoring a sense of fairness: Back to the basics... ‘independence, objectivity, independence of thought’</a:t>
            </a:r>
          </a:p>
          <a:p>
            <a:r>
              <a:rPr lang="en-GB" dirty="0"/>
              <a:t>Potential obstacles:</a:t>
            </a:r>
          </a:p>
          <a:p>
            <a:pPr lvl="1"/>
            <a:r>
              <a:rPr lang="en-GB" dirty="0"/>
              <a:t>Poor levels of corporate governance</a:t>
            </a:r>
          </a:p>
          <a:p>
            <a:pPr lvl="2"/>
            <a:r>
              <a:rPr lang="en-GB" dirty="0"/>
              <a:t>The questionable independence of ‘Independent’ directors</a:t>
            </a:r>
          </a:p>
          <a:p>
            <a:pPr lvl="2"/>
            <a:r>
              <a:rPr lang="en-GB" dirty="0"/>
              <a:t>Ineffective audit committees</a:t>
            </a:r>
          </a:p>
          <a:p>
            <a:pPr marL="914400" lvl="2" indent="0">
              <a:buNone/>
            </a:pPr>
            <a:endParaRPr lang="en-GB" dirty="0"/>
          </a:p>
          <a:p>
            <a:pPr lvl="1"/>
            <a:r>
              <a:rPr lang="en-GB" dirty="0"/>
              <a:t>New Bangladesh, old regulators!</a:t>
            </a:r>
          </a:p>
          <a:p>
            <a:pPr lvl="2"/>
            <a:r>
              <a:rPr lang="en-GB" dirty="0"/>
              <a:t>Capacity</a:t>
            </a:r>
          </a:p>
          <a:p>
            <a:pPr lvl="2"/>
            <a:r>
              <a:rPr lang="en-GB" dirty="0"/>
              <a:t>Intention!</a:t>
            </a:r>
          </a:p>
        </p:txBody>
      </p:sp>
    </p:spTree>
    <p:extLst>
      <p:ext uri="{BB962C8B-B14F-4D97-AF65-F5344CB8AC3E}">
        <p14:creationId xmlns:p14="http://schemas.microsoft.com/office/powerpoint/2010/main" val="3342823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619</Words>
  <Application>Microsoft Office PowerPoint</Application>
  <PresentationFormat>Widescreen</PresentationFormat>
  <Paragraphs>92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Strengthening audit profession and rebuilding trust - Role of auditors and regulatory bodies</vt:lpstr>
      <vt:lpstr>Today’s talk…</vt:lpstr>
      <vt:lpstr>Audit profession in Bangladesh: key features</vt:lpstr>
      <vt:lpstr>The audit vicious cycle</vt:lpstr>
      <vt:lpstr>Wider context: the political economy of audit</vt:lpstr>
      <vt:lpstr>August 2025: The ‘monsoon revolution’</vt:lpstr>
      <vt:lpstr>The white paper on Bangladesh economy</vt:lpstr>
      <vt:lpstr>Role of the audit profession in a kleptocracy</vt:lpstr>
      <vt:lpstr>Bangladesh 2.0: expectations from the audit profession</vt:lpstr>
      <vt:lpstr>Way forward for the profession..</vt:lpstr>
      <vt:lpstr>Way forward for the profession..</vt:lpstr>
      <vt:lpstr>Thank you!</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Bangladesh 2.0: rethinking the role of the audit profession</dc:title>
  <dc:creator>Javed Siddiqui</dc:creator>
  <cp:lastModifiedBy>Mahbub Ahmed Siddique FCA, Chief Operating Officer(COO)-ICAB</cp:lastModifiedBy>
  <cp:revision>12</cp:revision>
  <dcterms:created xsi:type="dcterms:W3CDTF">2025-04-14T11:38:36Z</dcterms:created>
  <dcterms:modified xsi:type="dcterms:W3CDTF">2025-04-15T08:51:38Z</dcterms:modified>
</cp:coreProperties>
</file>